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0"/>
  </p:notesMasterIdLst>
  <p:sldIdLst>
    <p:sldId id="278" r:id="rId5"/>
    <p:sldId id="288" r:id="rId6"/>
    <p:sldId id="289" r:id="rId7"/>
    <p:sldId id="290" r:id="rId8"/>
    <p:sldId id="291" r:id="rId9"/>
    <p:sldId id="292" r:id="rId10"/>
    <p:sldId id="293" r:id="rId11"/>
    <p:sldId id="286" r:id="rId12"/>
    <p:sldId id="300" r:id="rId13"/>
    <p:sldId id="294" r:id="rId14"/>
    <p:sldId id="295" r:id="rId15"/>
    <p:sldId id="296" r:id="rId16"/>
    <p:sldId id="297" r:id="rId17"/>
    <p:sldId id="298" r:id="rId18"/>
    <p:sldId id="29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12/4/2023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8120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23493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91680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7578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2527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74853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4492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8311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1362639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dirty="0"/>
              <a:t>Accounting-Shopping</a:t>
            </a:r>
            <a:br>
              <a:rPr lang="en-US" sz="4000" dirty="0"/>
            </a:br>
            <a:r>
              <a:rPr lang="en-US" sz="4000" dirty="0"/>
              <a:t>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3133816"/>
            <a:ext cx="3485072" cy="2192785"/>
          </a:xfrm>
        </p:spPr>
        <p:txBody>
          <a:bodyPr>
            <a:normAutofit fontScale="92500"/>
          </a:bodyPr>
          <a:lstStyle/>
          <a:p>
            <a:pPr algn="l"/>
            <a:r>
              <a:rPr lang="en-CA" b="0" i="0" dirty="0">
                <a:solidFill>
                  <a:srgbClr val="ECECF1"/>
                </a:solidFill>
                <a:effectLst/>
                <a:latin typeface="Söhne"/>
              </a:rPr>
              <a:t>an internal business application to manage invoices, payments, and costs for a small pastry business that sells its products to other businesses.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2296182"/>
            <a:ext cx="4403596" cy="2413423"/>
          </a:xfrm>
        </p:spPr>
        <p:txBody>
          <a:bodyPr anchor="t"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Adding new Product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Edit Product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Increase Product Level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Product Reports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D6FC6E-A1A0-8295-6DAE-12D7BA4479A7}"/>
              </a:ext>
            </a:extLst>
          </p:cNvPr>
          <p:cNvSpPr txBox="1">
            <a:spLocks/>
          </p:cNvSpPr>
          <p:nvPr/>
        </p:nvSpPr>
        <p:spPr>
          <a:xfrm>
            <a:off x="6900493" y="893684"/>
            <a:ext cx="4538124" cy="125471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/>
              <a:t>Product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C769D0-BB18-A9E3-441A-0783087F145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5566" y="1776089"/>
            <a:ext cx="5877017" cy="330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952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2296182"/>
            <a:ext cx="4403596" cy="2413423"/>
          </a:xfrm>
        </p:spPr>
        <p:txBody>
          <a:bodyPr anchor="t"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Adding new Customer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Edit Customer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Customer Reports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D6FC6E-A1A0-8295-6DAE-12D7BA4479A7}"/>
              </a:ext>
            </a:extLst>
          </p:cNvPr>
          <p:cNvSpPr txBox="1">
            <a:spLocks/>
          </p:cNvSpPr>
          <p:nvPr/>
        </p:nvSpPr>
        <p:spPr>
          <a:xfrm>
            <a:off x="6900493" y="893684"/>
            <a:ext cx="4538124" cy="125471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/>
              <a:t>Customer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E392DE-5225-3F6D-3CB9-5C9DF416A0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300" y="1959746"/>
            <a:ext cx="5930283" cy="333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345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2296182"/>
            <a:ext cx="4403596" cy="2413423"/>
          </a:xfrm>
        </p:spPr>
        <p:txBody>
          <a:bodyPr anchor="t"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New Invoice for a Customer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Edit Invoice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Invoice Reports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D6FC6E-A1A0-8295-6DAE-12D7BA4479A7}"/>
              </a:ext>
            </a:extLst>
          </p:cNvPr>
          <p:cNvSpPr txBox="1">
            <a:spLocks/>
          </p:cNvSpPr>
          <p:nvPr/>
        </p:nvSpPr>
        <p:spPr>
          <a:xfrm>
            <a:off x="6900493" y="893684"/>
            <a:ext cx="4538124" cy="125471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/>
              <a:t>Invoice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CDD68B-1563-B2ED-5FA8-4ADF95E0F1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933" y="1842491"/>
            <a:ext cx="5903650" cy="332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093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2296182"/>
            <a:ext cx="4403596" cy="2413423"/>
          </a:xfrm>
        </p:spPr>
        <p:txBody>
          <a:bodyPr anchor="t"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New Payment from a Customer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Edit Payment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Payment Reports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D6FC6E-A1A0-8295-6DAE-12D7BA4479A7}"/>
              </a:ext>
            </a:extLst>
          </p:cNvPr>
          <p:cNvSpPr txBox="1">
            <a:spLocks/>
          </p:cNvSpPr>
          <p:nvPr/>
        </p:nvSpPr>
        <p:spPr>
          <a:xfrm>
            <a:off x="6900493" y="893684"/>
            <a:ext cx="4538124" cy="125471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/>
              <a:t>Payment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1ECE0D-9C51-9818-196B-9578C7B5F6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9954" y="1788573"/>
            <a:ext cx="5832629" cy="3280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03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2296182"/>
            <a:ext cx="4403596" cy="2413423"/>
          </a:xfrm>
        </p:spPr>
        <p:txBody>
          <a:bodyPr anchor="t"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New Expense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Edit Expense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Expense Reports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D6FC6E-A1A0-8295-6DAE-12D7BA4479A7}"/>
              </a:ext>
            </a:extLst>
          </p:cNvPr>
          <p:cNvSpPr txBox="1">
            <a:spLocks/>
          </p:cNvSpPr>
          <p:nvPr/>
        </p:nvSpPr>
        <p:spPr>
          <a:xfrm>
            <a:off x="6900493" y="893684"/>
            <a:ext cx="4538124" cy="125471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/>
              <a:t>Expense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F31726-2A93-F3FE-E302-E523DA6E81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369" y="1781082"/>
            <a:ext cx="5859262" cy="329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993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2296182"/>
            <a:ext cx="4403596" cy="3668134"/>
          </a:xfrm>
        </p:spPr>
        <p:txBody>
          <a:bodyPr anchor="t"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Transaction Report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D6FC6E-A1A0-8295-6DAE-12D7BA4479A7}"/>
              </a:ext>
            </a:extLst>
          </p:cNvPr>
          <p:cNvSpPr txBox="1">
            <a:spLocks/>
          </p:cNvSpPr>
          <p:nvPr/>
        </p:nvSpPr>
        <p:spPr>
          <a:xfrm>
            <a:off x="6900493" y="893684"/>
            <a:ext cx="4538124" cy="125471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/>
              <a:t>Transaction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147600-88BC-CFDC-D204-EBB036E396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491" y="1776089"/>
            <a:ext cx="5877017" cy="330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177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2607-A9B2-32E6-B49C-1EA892B64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85817"/>
            <a:ext cx="10353762" cy="1257300"/>
          </a:xfrm>
        </p:spPr>
        <p:txBody>
          <a:bodyPr/>
          <a:lstStyle/>
          <a:p>
            <a:r>
              <a:rPr lang="en-US" dirty="0"/>
              <a:t>Objective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5EF34-28CA-7002-E57A-1D3886543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198485"/>
            <a:ext cx="10353762" cy="5397623"/>
          </a:xfrm>
        </p:spPr>
        <p:txBody>
          <a:bodyPr>
            <a:normAutofit fontScale="4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User Authentication: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b="0" i="0" dirty="0">
                <a:effectLst/>
                <a:latin typeface="Söhne"/>
              </a:rPr>
              <a:t>Implement a secure user authentication system to control access to the application. Different roles (e.g., admin, staff) may have different levels of access.</a:t>
            </a:r>
          </a:p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Dashboard: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b="0" i="0" dirty="0">
                <a:effectLst/>
                <a:latin typeface="Söhne"/>
              </a:rPr>
              <a:t>Create a dashboard for users to get an overview of key metrics, such as total sales, pending invoices, and recent transactions.</a:t>
            </a:r>
          </a:p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Invoice Management: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b="0" i="0" dirty="0">
                <a:effectLst/>
                <a:latin typeface="Söhne"/>
              </a:rPr>
              <a:t>Implement features for creating, editing, and managing invoices. Include information such as customer details, product details, quantities, and prices. With features like invoice status (pending, paid) and due dates.</a:t>
            </a:r>
          </a:p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Payment Tracking: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b="0" i="0" dirty="0">
                <a:effectLst/>
                <a:latin typeface="Söhne"/>
              </a:rPr>
              <a:t>Allow users to record and track payments against invoices. With features to mark invoices as paid, view payment history, and generate payment receipts.</a:t>
            </a:r>
          </a:p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Expense Tracking: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b="0" i="0" dirty="0">
                <a:effectLst/>
                <a:latin typeface="Söhne"/>
              </a:rPr>
              <a:t>Functionality for tracking business expenses. This can include costs associated with production, packaging, transportation, and any other operational expenses.</a:t>
            </a:r>
          </a:p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Product Management: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b="0" i="0" dirty="0">
                <a:effectLst/>
                <a:latin typeface="Söhne"/>
              </a:rPr>
              <a:t>Create a product management system to keep track of pastry products. Include details such as product name, description, unit price, and inventory levels.</a:t>
            </a:r>
          </a:p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Reporting: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b="0" i="0" dirty="0">
                <a:effectLst/>
                <a:latin typeface="Söhne"/>
              </a:rPr>
              <a:t>Reporting features to generate financial reports, sales reports, and expense reports. To help in analyzing the performance of the business.</a:t>
            </a:r>
          </a:p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Search and Filters: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dirty="0">
                <a:effectLst/>
                <a:latin typeface="Söhne"/>
              </a:rPr>
              <a:t>S</a:t>
            </a:r>
            <a:r>
              <a:rPr lang="en-CA" b="0" i="0" dirty="0">
                <a:effectLst/>
                <a:latin typeface="Söhne"/>
              </a:rPr>
              <a:t>earch and filter options to make it easy for users to find specific invoices, payments, or expenses.</a:t>
            </a:r>
          </a:p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Notification System: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b="0" i="0" dirty="0">
                <a:effectLst/>
                <a:latin typeface="Söhne"/>
              </a:rPr>
              <a:t>Implementing a notification system to alert users about upcoming invoice due dates, outstanding payments, or other important events.</a:t>
            </a:r>
          </a:p>
          <a:p>
            <a:pPr algn="l">
              <a:buFont typeface="+mj-lt"/>
              <a:buAutoNum type="arabicPeriod"/>
            </a:pPr>
            <a:r>
              <a:rPr lang="en-CA" b="1" i="0" dirty="0">
                <a:effectLst/>
                <a:latin typeface="Söhne"/>
              </a:rPr>
              <a:t>Backup and Recovery:</a:t>
            </a:r>
            <a:endParaRPr lang="en-CA" b="0" i="0" dirty="0">
              <a:effectLst/>
              <a:latin typeface="Söhne"/>
            </a:endParaRPr>
          </a:p>
          <a:p>
            <a:pPr marL="457200" lvl="1" indent="0" algn="l">
              <a:buNone/>
            </a:pPr>
            <a:r>
              <a:rPr lang="en-CA" b="0" i="0" dirty="0">
                <a:effectLst/>
                <a:latin typeface="Söhne"/>
              </a:rPr>
              <a:t>Implementing a robust backup and recovery system to ensure that important data is not lost. Regularly backup the database and implement procedures for data recovery.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97026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2607-A9B2-32E6-B49C-1EA892B64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85817"/>
            <a:ext cx="10353762" cy="1257300"/>
          </a:xfrm>
        </p:spPr>
        <p:txBody>
          <a:bodyPr/>
          <a:lstStyle/>
          <a:p>
            <a:r>
              <a:rPr lang="en-US" dirty="0"/>
              <a:t>Tools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45EF34-28CA-7002-E57A-1D3886543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198485"/>
            <a:ext cx="10353762" cy="5397623"/>
          </a:xfrm>
        </p:spPr>
        <p:txBody>
          <a:bodyPr>
            <a:normAutofit/>
          </a:bodyPr>
          <a:lstStyle/>
          <a:p>
            <a:r>
              <a:rPr lang="en-US" dirty="0"/>
              <a:t>JSP –Java Server Pages</a:t>
            </a:r>
          </a:p>
          <a:p>
            <a:pPr>
              <a:buClr>
                <a:srgbClr val="8AD0D6"/>
              </a:buClr>
            </a:pPr>
            <a:r>
              <a:rPr lang="en-US" dirty="0"/>
              <a:t>Bootstrap/ HTML CSS</a:t>
            </a:r>
          </a:p>
          <a:p>
            <a:pPr>
              <a:buClr>
                <a:srgbClr val="8AD0D6"/>
              </a:buClr>
            </a:pPr>
            <a:r>
              <a:rPr lang="en-US" dirty="0"/>
              <a:t>MySQL </a:t>
            </a:r>
          </a:p>
          <a:p>
            <a:pPr>
              <a:buClr>
                <a:srgbClr val="8AD0D6"/>
              </a:buClr>
            </a:pPr>
            <a:r>
              <a:rPr lang="en-US" dirty="0"/>
              <a:t>Tomcat </a:t>
            </a:r>
          </a:p>
          <a:p>
            <a:pPr>
              <a:buClr>
                <a:srgbClr val="8AD0D6"/>
              </a:buClr>
            </a:pPr>
            <a:r>
              <a:rPr lang="en-US" dirty="0"/>
              <a:t>IDE</a:t>
            </a:r>
          </a:p>
        </p:txBody>
      </p:sp>
    </p:spTree>
    <p:extLst>
      <p:ext uri="{BB962C8B-B14F-4D97-AF65-F5344CB8AC3E}">
        <p14:creationId xmlns:p14="http://schemas.microsoft.com/office/powerpoint/2010/main" val="1796507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2607-A9B2-32E6-B49C-1EA892B64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85817"/>
            <a:ext cx="10353762" cy="1257300"/>
          </a:xfrm>
        </p:spPr>
        <p:txBody>
          <a:bodyPr/>
          <a:lstStyle/>
          <a:p>
            <a:r>
              <a:rPr lang="en-US" dirty="0"/>
              <a:t>UML Diagram</a:t>
            </a:r>
            <a:endParaRPr lang="en-CA" dirty="0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3E9DCBDE-7E23-B352-A6DE-EBC01ED88E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5370130"/>
              </p:ext>
            </p:extLst>
          </p:nvPr>
        </p:nvGraphicFramePr>
        <p:xfrm>
          <a:off x="589486" y="1277352"/>
          <a:ext cx="6894390" cy="19806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94390">
                  <a:extLst>
                    <a:ext uri="{9D8B030D-6E8A-4147-A177-3AD203B41FA5}">
                      <a16:colId xmlns:a16="http://schemas.microsoft.com/office/drawing/2014/main" val="1563242120"/>
                    </a:ext>
                  </a:extLst>
                </a:gridCol>
              </a:tblGrid>
              <a:tr h="325839">
                <a:tc>
                  <a:txBody>
                    <a:bodyPr/>
                    <a:lstStyle/>
                    <a:p>
                      <a:r>
                        <a:rPr lang="en-US" dirty="0"/>
                        <a:t>Shop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108622"/>
                  </a:ext>
                </a:extLst>
              </a:tr>
              <a:tr h="32583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shopId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int</a:t>
                      </a:r>
                      <a:endParaRPr lang="en-CA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118544"/>
                  </a:ext>
                </a:extLst>
              </a:tr>
              <a:tr h="325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shopName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61012"/>
                  </a:ext>
                </a:extLst>
              </a:tr>
              <a:tr h="325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location: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388126"/>
                  </a:ext>
                </a:extLst>
              </a:tr>
              <a:tr h="517598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generateInvoice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(customer: Customer, products: List&lt;Product&gt;): Invoice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632884"/>
                  </a:ext>
                </a:extLst>
              </a:tr>
            </a:tbl>
          </a:graphicData>
        </a:graphic>
      </p:graphicFrame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72739D44-4B18-48EB-C8D9-5B2B9C2845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7834222"/>
              </p:ext>
            </p:extLst>
          </p:nvPr>
        </p:nvGraphicFramePr>
        <p:xfrm>
          <a:off x="8037851" y="1277352"/>
          <a:ext cx="3139135" cy="2595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9135">
                  <a:extLst>
                    <a:ext uri="{9D8B030D-6E8A-4147-A177-3AD203B41FA5}">
                      <a16:colId xmlns:a16="http://schemas.microsoft.com/office/drawing/2014/main" val="15632421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Invoice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108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invoiceId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int </a:t>
                      </a:r>
                      <a:endParaRPr lang="en-CA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11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customer: Customer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61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products: List&lt;Product&gt;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388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totalAmount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double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63288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transaction: Transaction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52919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processInvoice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 Transaction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359020"/>
                  </a:ext>
                </a:extLst>
              </a:tr>
            </a:tbl>
          </a:graphicData>
        </a:graphic>
      </p:graphicFrame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A6365660-3082-5872-4E06-3C1F397056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7398961"/>
              </p:ext>
            </p:extLst>
          </p:nvPr>
        </p:nvGraphicFramePr>
        <p:xfrm>
          <a:off x="589486" y="3600011"/>
          <a:ext cx="3139136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9136">
                  <a:extLst>
                    <a:ext uri="{9D8B030D-6E8A-4147-A177-3AD203B41FA5}">
                      <a16:colId xmlns:a16="http://schemas.microsoft.com/office/drawing/2014/main" val="1563242120"/>
                    </a:ext>
                  </a:extLst>
                </a:gridCol>
              </a:tblGrid>
              <a:tr h="33653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108622"/>
                  </a:ext>
                </a:extLst>
              </a:tr>
              <a:tr h="33653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productId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int </a:t>
                      </a:r>
                      <a:endParaRPr lang="en-CA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118544"/>
                  </a:ext>
                </a:extLst>
              </a:tr>
              <a:tr h="33653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productName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61012"/>
                  </a:ext>
                </a:extLst>
              </a:tr>
              <a:tr h="33653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price: double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388126"/>
                  </a:ext>
                </a:extLst>
              </a:tr>
              <a:tr h="33653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productImage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632884"/>
                  </a:ext>
                </a:extLst>
              </a:tr>
              <a:tr h="33653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productLevel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double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942730"/>
                  </a:ext>
                </a:extLst>
              </a:tr>
              <a:tr h="33653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+ </a:t>
                      </a:r>
                      <a:r>
                        <a:rPr lang="en-US" dirty="0" err="1"/>
                        <a:t>IncLevel</a:t>
                      </a:r>
                      <a:r>
                        <a:rPr lang="en-US" dirty="0"/>
                        <a:t>(level: double): void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5538397"/>
                  </a:ext>
                </a:extLst>
              </a:tr>
              <a:tr h="588928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+ </a:t>
                      </a:r>
                      <a:r>
                        <a:rPr lang="en-US" dirty="0" err="1"/>
                        <a:t>DecLevel</a:t>
                      </a:r>
                      <a:r>
                        <a:rPr lang="en-US" dirty="0"/>
                        <a:t>(level: double): void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2585574"/>
                  </a:ext>
                </a:extLst>
              </a:tr>
            </a:tbl>
          </a:graphicData>
        </a:graphic>
      </p:graphicFrame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BEE95C3D-40D7-5239-8211-4A1A938EDD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2250533"/>
              </p:ext>
            </p:extLst>
          </p:nvPr>
        </p:nvGraphicFramePr>
        <p:xfrm>
          <a:off x="7759541" y="4197474"/>
          <a:ext cx="2752957" cy="2225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2957">
                  <a:extLst>
                    <a:ext uri="{9D8B030D-6E8A-4147-A177-3AD203B41FA5}">
                      <a16:colId xmlns:a16="http://schemas.microsoft.com/office/drawing/2014/main" val="15632421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108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customerId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int</a:t>
                      </a:r>
                      <a:endParaRPr lang="en-CA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11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customerName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61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customerLocation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388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customerNumber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63288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customerImage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529190"/>
                  </a:ext>
                </a:extLst>
              </a:tr>
            </a:tbl>
          </a:graphicData>
        </a:graphic>
      </p:graphicFrame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B82E0B95-DDA2-E0CE-32A5-E14EFC402F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8253924"/>
              </p:ext>
            </p:extLst>
          </p:nvPr>
        </p:nvGraphicFramePr>
        <p:xfrm>
          <a:off x="4036681" y="3577933"/>
          <a:ext cx="3139136" cy="2966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9136">
                  <a:extLst>
                    <a:ext uri="{9D8B030D-6E8A-4147-A177-3AD203B41FA5}">
                      <a16:colId xmlns:a16="http://schemas.microsoft.com/office/drawing/2014/main" val="15632421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Payment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108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paymentId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int</a:t>
                      </a:r>
                      <a:endParaRPr lang="en-CA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11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paymentDate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Date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61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description: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388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customer: Customer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6328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amount: double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8598641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transaction: Transaction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52919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processPayment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 Transaction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693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4789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2607-A9B2-32E6-B49C-1EA892B64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85817"/>
            <a:ext cx="10353762" cy="1257300"/>
          </a:xfrm>
        </p:spPr>
        <p:txBody>
          <a:bodyPr/>
          <a:lstStyle/>
          <a:p>
            <a:r>
              <a:rPr lang="en-US" dirty="0"/>
              <a:t>UML Diagram</a:t>
            </a:r>
            <a:endParaRPr lang="en-CA" dirty="0"/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72739D44-4B18-48EB-C8D9-5B2B9C2845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4012806"/>
              </p:ext>
            </p:extLst>
          </p:nvPr>
        </p:nvGraphicFramePr>
        <p:xfrm>
          <a:off x="7229983" y="1310235"/>
          <a:ext cx="3920370" cy="29616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20370">
                  <a:extLst>
                    <a:ext uri="{9D8B030D-6E8A-4147-A177-3AD203B41FA5}">
                      <a16:colId xmlns:a16="http://schemas.microsoft.com/office/drawing/2014/main" val="1563242120"/>
                    </a:ext>
                  </a:extLst>
                </a:gridCol>
              </a:tblGrid>
              <a:tr h="36093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Transaction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108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transactionId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int</a:t>
                      </a:r>
                      <a:endParaRPr lang="en-CA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11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transactionDate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Date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61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totalAmount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double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388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transactionMethod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TransactionMethod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63288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type: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TransactionType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52919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description: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235902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customer: Customer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5206051"/>
                  </a:ext>
                </a:extLst>
              </a:tr>
            </a:tbl>
          </a:graphicData>
        </a:graphic>
      </p:graphicFrame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A6365660-3082-5872-4E06-3C1F397056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6955153"/>
              </p:ext>
            </p:extLst>
          </p:nvPr>
        </p:nvGraphicFramePr>
        <p:xfrm>
          <a:off x="589486" y="4283592"/>
          <a:ext cx="2397891" cy="11125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397891">
                  <a:extLst>
                    <a:ext uri="{9D8B030D-6E8A-4147-A177-3AD203B41FA5}">
                      <a16:colId xmlns:a16="http://schemas.microsoft.com/office/drawing/2014/main" val="15632421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1800" b="1" kern="1200" dirty="0" err="1">
                          <a:solidFill>
                            <a:schemeClr val="lt1"/>
                          </a:solidFill>
                          <a:effectLst/>
                        </a:rPr>
                        <a:t>TransactionMethod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108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kern="1200" dirty="0">
                          <a:solidFill>
                            <a:schemeClr val="dk1"/>
                          </a:solidFill>
                          <a:effectLst/>
                        </a:rPr>
                        <a:t>DEBIT: int</a:t>
                      </a:r>
                      <a:endParaRPr lang="en-CA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11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kern="1200" dirty="0">
                          <a:solidFill>
                            <a:schemeClr val="dk1"/>
                          </a:solidFill>
                          <a:effectLst/>
                        </a:rPr>
                        <a:t>CREDIT: int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61012"/>
                  </a:ext>
                </a:extLst>
              </a:tr>
            </a:tbl>
          </a:graphicData>
        </a:graphic>
      </p:graphicFrame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BEE95C3D-40D7-5239-8211-4A1A938EDD7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48545000"/>
              </p:ext>
            </p:extLst>
          </p:nvPr>
        </p:nvGraphicFramePr>
        <p:xfrm>
          <a:off x="3684691" y="4283592"/>
          <a:ext cx="2752957" cy="14833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52957">
                  <a:extLst>
                    <a:ext uri="{9D8B030D-6E8A-4147-A177-3AD203B41FA5}">
                      <a16:colId xmlns:a16="http://schemas.microsoft.com/office/drawing/2014/main" val="15632421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1800" b="0" kern="1200" dirty="0" err="1">
                          <a:solidFill>
                            <a:schemeClr val="lt1"/>
                          </a:solidFill>
                          <a:effectLst/>
                        </a:rPr>
                        <a:t>TransactionType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108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kern="1200" dirty="0">
                          <a:solidFill>
                            <a:schemeClr val="dk1"/>
                          </a:solidFill>
                          <a:effectLst/>
                        </a:rPr>
                        <a:t>INVOICE: int </a:t>
                      </a:r>
                      <a:endParaRPr lang="en-CA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11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kern="1200" dirty="0">
                          <a:solidFill>
                            <a:schemeClr val="dk1"/>
                          </a:solidFill>
                          <a:effectLst/>
                        </a:rPr>
                        <a:t>PAYMENT: int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61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kern="1200" dirty="0">
                          <a:solidFill>
                            <a:schemeClr val="dk1"/>
                          </a:solidFill>
                          <a:effectLst/>
                        </a:rPr>
                        <a:t>EXPENSE: int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388126"/>
                  </a:ext>
                </a:extLst>
              </a:tr>
            </a:tbl>
          </a:graphicData>
        </a:graphic>
      </p:graphicFrame>
      <p:graphicFrame>
        <p:nvGraphicFramePr>
          <p:cNvPr id="10" name="Content Placeholder 3">
            <a:extLst>
              <a:ext uri="{FF2B5EF4-FFF2-40B4-BE49-F238E27FC236}">
                <a16:creationId xmlns:a16="http://schemas.microsoft.com/office/drawing/2014/main" id="{B82E0B95-DDA2-E0CE-32A5-E14EFC402F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6743954"/>
              </p:ext>
            </p:extLst>
          </p:nvPr>
        </p:nvGraphicFramePr>
        <p:xfrm>
          <a:off x="589486" y="1310235"/>
          <a:ext cx="3322607" cy="25958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22607">
                  <a:extLst>
                    <a:ext uri="{9D8B030D-6E8A-4147-A177-3AD203B41FA5}">
                      <a16:colId xmlns:a16="http://schemas.microsoft.com/office/drawing/2014/main" val="15632421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Expense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5108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expenseId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int</a:t>
                      </a:r>
                      <a:endParaRPr lang="en-CA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11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expenseDate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Date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61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description: String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3881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amount: double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63288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 transaction: Transaction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529190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+ </a:t>
                      </a:r>
                      <a:r>
                        <a:rPr lang="en-CA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processExpense</a:t>
                      </a:r>
                      <a:r>
                        <a:rPr lang="en-CA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(): Transaction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693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9937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2607-A9B2-32E6-B49C-1EA892B64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85817"/>
            <a:ext cx="10353762" cy="1257300"/>
          </a:xfrm>
        </p:spPr>
        <p:txBody>
          <a:bodyPr/>
          <a:lstStyle/>
          <a:p>
            <a:r>
              <a:rPr lang="en-US" dirty="0"/>
              <a:t>Database Diagram</a:t>
            </a:r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937FE4-113C-12F6-D8D6-543975179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027" y="1188641"/>
            <a:ext cx="8070820" cy="5367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801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2607-A9B2-32E6-B49C-1EA892B64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85817"/>
            <a:ext cx="10353762" cy="1257300"/>
          </a:xfrm>
        </p:spPr>
        <p:txBody>
          <a:bodyPr/>
          <a:lstStyle/>
          <a:p>
            <a:r>
              <a:rPr lang="en-US" dirty="0"/>
              <a:t>Flow of the Application </a:t>
            </a:r>
            <a:endParaRPr lang="en-CA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DFB18999-838C-1F2C-53E7-ED65C72E3A5E}"/>
              </a:ext>
            </a:extLst>
          </p:cNvPr>
          <p:cNvSpPr/>
          <p:nvPr/>
        </p:nvSpPr>
        <p:spPr>
          <a:xfrm>
            <a:off x="4474346" y="1535837"/>
            <a:ext cx="2343704" cy="958788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/>
              <a:t>Log in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8FF6501-F06B-47BE-6893-6F0195066D49}"/>
              </a:ext>
            </a:extLst>
          </p:cNvPr>
          <p:cNvSpPr/>
          <p:nvPr/>
        </p:nvSpPr>
        <p:spPr>
          <a:xfrm>
            <a:off x="301100" y="2949606"/>
            <a:ext cx="1658645" cy="958788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/>
              <a:t>Product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E55154A-83C0-D765-25BE-0DC6AE8C19B8}"/>
              </a:ext>
            </a:extLst>
          </p:cNvPr>
          <p:cNvSpPr/>
          <p:nvPr/>
        </p:nvSpPr>
        <p:spPr>
          <a:xfrm>
            <a:off x="2302275" y="2949606"/>
            <a:ext cx="1658645" cy="958788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/>
              <a:t>Customer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94B5D44-5632-99A9-F1C2-894664B8DAB8}"/>
              </a:ext>
            </a:extLst>
          </p:cNvPr>
          <p:cNvSpPr/>
          <p:nvPr/>
        </p:nvSpPr>
        <p:spPr>
          <a:xfrm>
            <a:off x="4346729" y="2935550"/>
            <a:ext cx="1658645" cy="958788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/>
              <a:t>Invoice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FC0DB76-E6F7-C7A7-DAAD-DDA803C9FD05}"/>
              </a:ext>
            </a:extLst>
          </p:cNvPr>
          <p:cNvSpPr/>
          <p:nvPr/>
        </p:nvSpPr>
        <p:spPr>
          <a:xfrm>
            <a:off x="6359926" y="2949606"/>
            <a:ext cx="1658645" cy="958788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/>
              <a:t>Payment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6724951-01DE-1BC1-3946-30A8F8C164D4}"/>
              </a:ext>
            </a:extLst>
          </p:cNvPr>
          <p:cNvSpPr/>
          <p:nvPr/>
        </p:nvSpPr>
        <p:spPr>
          <a:xfrm>
            <a:off x="8390878" y="2949606"/>
            <a:ext cx="1658645" cy="958788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/>
              <a:t>Expense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E3CAD48-AFDA-8754-4ECE-F7564EDFE710}"/>
              </a:ext>
            </a:extLst>
          </p:cNvPr>
          <p:cNvSpPr/>
          <p:nvPr/>
        </p:nvSpPr>
        <p:spPr>
          <a:xfrm>
            <a:off x="10159014" y="2935550"/>
            <a:ext cx="1658645" cy="958788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/>
              <a:t>Transactions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FE313E60-012D-B898-5BDD-20C3F449FD4D}"/>
              </a:ext>
            </a:extLst>
          </p:cNvPr>
          <p:cNvCxnSpPr>
            <a:stCxn id="3" idx="2"/>
            <a:endCxn id="5" idx="0"/>
          </p:cNvCxnSpPr>
          <p:nvPr/>
        </p:nvCxnSpPr>
        <p:spPr>
          <a:xfrm rot="5400000">
            <a:off x="3160821" y="464228"/>
            <a:ext cx="454981" cy="45157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CD9B5DE9-C56C-328F-A949-7FFC6C47AE26}"/>
              </a:ext>
            </a:extLst>
          </p:cNvPr>
          <p:cNvCxnSpPr>
            <a:stCxn id="3" idx="2"/>
            <a:endCxn id="7" idx="0"/>
          </p:cNvCxnSpPr>
          <p:nvPr/>
        </p:nvCxnSpPr>
        <p:spPr>
          <a:xfrm rot="5400000">
            <a:off x="4161408" y="1464815"/>
            <a:ext cx="454981" cy="25146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8584E3BC-D58E-67E6-FAD4-F351B750D756}"/>
              </a:ext>
            </a:extLst>
          </p:cNvPr>
          <p:cNvCxnSpPr>
            <a:stCxn id="3" idx="2"/>
            <a:endCxn id="8" idx="0"/>
          </p:cNvCxnSpPr>
          <p:nvPr/>
        </p:nvCxnSpPr>
        <p:spPr>
          <a:xfrm rot="5400000">
            <a:off x="5190663" y="2480014"/>
            <a:ext cx="440925" cy="47014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9239A2A9-9894-5F3C-D179-4AAE5C823648}"/>
              </a:ext>
            </a:extLst>
          </p:cNvPr>
          <p:cNvCxnSpPr>
            <a:stCxn id="3" idx="2"/>
            <a:endCxn id="9" idx="0"/>
          </p:cNvCxnSpPr>
          <p:nvPr/>
        </p:nvCxnSpPr>
        <p:spPr>
          <a:xfrm rot="16200000" flipH="1">
            <a:off x="6190233" y="1950589"/>
            <a:ext cx="454981" cy="154305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773968F4-2491-AB6C-6133-D9C2C9AE3501}"/>
              </a:ext>
            </a:extLst>
          </p:cNvPr>
          <p:cNvCxnSpPr>
            <a:stCxn id="3" idx="2"/>
            <a:endCxn id="10" idx="0"/>
          </p:cNvCxnSpPr>
          <p:nvPr/>
        </p:nvCxnSpPr>
        <p:spPr>
          <a:xfrm rot="16200000" flipH="1">
            <a:off x="7205709" y="935113"/>
            <a:ext cx="454981" cy="357400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F3C39A53-2191-6F92-5CD5-51BB6736376C}"/>
              </a:ext>
            </a:extLst>
          </p:cNvPr>
          <p:cNvCxnSpPr>
            <a:stCxn id="3" idx="2"/>
            <a:endCxn id="11" idx="0"/>
          </p:cNvCxnSpPr>
          <p:nvPr/>
        </p:nvCxnSpPr>
        <p:spPr>
          <a:xfrm rot="16200000" flipH="1">
            <a:off x="8096805" y="44017"/>
            <a:ext cx="440925" cy="53421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4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2296182"/>
            <a:ext cx="4403596" cy="2413423"/>
          </a:xfrm>
        </p:spPr>
        <p:txBody>
          <a:bodyPr anchor="t"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Username / Password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Check Validate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Retrieve user Role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D6FC6E-A1A0-8295-6DAE-12D7BA4479A7}"/>
              </a:ext>
            </a:extLst>
          </p:cNvPr>
          <p:cNvSpPr txBox="1">
            <a:spLocks/>
          </p:cNvSpPr>
          <p:nvPr/>
        </p:nvSpPr>
        <p:spPr>
          <a:xfrm>
            <a:off x="6900493" y="893684"/>
            <a:ext cx="4538124" cy="125471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/>
              <a:t>Log in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7D2DC3-A2EE-5D64-CCA8-2CAC4A6DCF8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1076" y="1859969"/>
            <a:ext cx="5841507" cy="32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830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0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2296182"/>
            <a:ext cx="4403596" cy="2413423"/>
          </a:xfrm>
        </p:spPr>
        <p:txBody>
          <a:bodyPr anchor="t"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Dashboard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Navbar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User info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7D6FC6E-A1A0-8295-6DAE-12D7BA4479A7}"/>
              </a:ext>
            </a:extLst>
          </p:cNvPr>
          <p:cNvSpPr txBox="1">
            <a:spLocks/>
          </p:cNvSpPr>
          <p:nvPr/>
        </p:nvSpPr>
        <p:spPr>
          <a:xfrm>
            <a:off x="6900493" y="893684"/>
            <a:ext cx="4538124" cy="125471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l"/>
            <a:r>
              <a:rPr lang="en-US" sz="4000" dirty="0"/>
              <a:t>Home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4EEFD4-649F-BAD8-95C7-620F44B3F9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287" y="1858304"/>
            <a:ext cx="5847426" cy="3289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4735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3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4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5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6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7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8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9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{7802AA7C-EB69-4EA9-B380-C8862C296592}tf55705232_win32</Template>
  <TotalTime>415</TotalTime>
  <Words>651</Words>
  <Application>Microsoft Office PowerPoint</Application>
  <PresentationFormat>Widescreen</PresentationFormat>
  <Paragraphs>135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Goudy Old Style</vt:lpstr>
      <vt:lpstr>Söhne</vt:lpstr>
      <vt:lpstr>Wingdings</vt:lpstr>
      <vt:lpstr>Wingdings 2</vt:lpstr>
      <vt:lpstr>SlateVTI</vt:lpstr>
      <vt:lpstr>Accounting-Shopping  Application</vt:lpstr>
      <vt:lpstr>Objective</vt:lpstr>
      <vt:lpstr>Tools</vt:lpstr>
      <vt:lpstr>UML Diagram</vt:lpstr>
      <vt:lpstr>UML Diagram</vt:lpstr>
      <vt:lpstr>Database Diagram</vt:lpstr>
      <vt:lpstr>Flow of the Application 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Saeid</dc:creator>
  <cp:lastModifiedBy>Saeid</cp:lastModifiedBy>
  <cp:revision>40</cp:revision>
  <dcterms:created xsi:type="dcterms:W3CDTF">2023-09-22T00:02:52Z</dcterms:created>
  <dcterms:modified xsi:type="dcterms:W3CDTF">2023-12-05T02:21:47Z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